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Source Code Pr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3EC2A3-4AF0-43D6-A870-884F50F93F9E}">
  <a:tblStyle styleId="{483EC2A3-4AF0-43D6-A870-884F50F93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1512571-B098-405A-B64C-538AD2639B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SourceCodePro-bold.fntdata"/><Relationship Id="rId52" Type="http://schemas.openxmlformats.org/officeDocument/2006/relationships/font" Target="fonts/SourceCodePro-regular.fntdata"/><Relationship Id="rId11" Type="http://schemas.openxmlformats.org/officeDocument/2006/relationships/slide" Target="slides/slide5.xml"/><Relationship Id="rId55" Type="http://schemas.openxmlformats.org/officeDocument/2006/relationships/font" Target="fonts/SourceCodePro-bold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33a435b0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33a435b0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7f7c8d296_7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7f7c8d296_7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7f7c8d296_7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7f7c8d296_7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7ba527a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7ba527a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84aa0e85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84aa0e85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84aa0e8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84aa0e8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8118b64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8118b64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2854ac5e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2854ac5e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a39e392c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a39e392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182ebcd2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182ebcd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a39e392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a39e392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33a435b0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33a435b0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7f7c8d296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7f7c8d296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f8de39e9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f8de39e9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0e22a0d2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0e22a0d2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0e22a0d2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0e22a0d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187696c8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187696c8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187696c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187696c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484754df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484754df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7f7c8d296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7f7c8d296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284aa0e85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284aa0e85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7f7c8d296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47f7c8d296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33a435b0c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33a435b0c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0e22a0d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0e22a0d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182ebcd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182ebcd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182ebcd2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182ebcd2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182ebcd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182ebcd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187696c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187696c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84aa0e8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84aa0e8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524d27be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524d27be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84aa0e85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284aa0e85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a39e392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a39e392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84aa0e8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84aa0e8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84aa0e8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84aa0e8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118b64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8118b64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7f7c8d296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7f7c8d296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24d27be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24d27be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4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10" Type="http://schemas.openxmlformats.org/officeDocument/2006/relationships/image" Target="../media/image48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62325" y="1682925"/>
            <a:ext cx="5460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Projet : Basket Game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33"/>
              <a:t>Revue finale</a:t>
            </a:r>
            <a:endParaRPr b="1" sz="33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5" name="Google Shape;135;p13"/>
          <p:cNvSpPr txBox="1"/>
          <p:nvPr/>
        </p:nvSpPr>
        <p:spPr>
          <a:xfrm>
            <a:off x="0" y="46735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BTS SNIR LaSalle Avignon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400" y="0"/>
            <a:ext cx="950600" cy="5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3289300" y="2944100"/>
            <a:ext cx="371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GUILLAUMET Florent</a:t>
            </a:r>
            <a:endParaRPr sz="2000"/>
          </a:p>
        </p:txBody>
      </p:sp>
      <p:sp>
        <p:nvSpPr>
          <p:cNvPr id="138" name="Google Shape;138;p13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000" y="2126800"/>
            <a:ext cx="1374875" cy="13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3"/>
          <p:cNvSpPr txBox="1"/>
          <p:nvPr/>
        </p:nvSpPr>
        <p:spPr>
          <a:xfrm>
            <a:off x="73663" y="3023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Version 1.1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425" y="1078475"/>
            <a:ext cx="4421175" cy="39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>
            <p:ph type="title"/>
          </p:nvPr>
        </p:nvSpPr>
        <p:spPr>
          <a:xfrm>
            <a:off x="0" y="3663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Planification des tickets (Jira)</a:t>
            </a:r>
            <a:endParaRPr b="1" u="sng"/>
          </a:p>
        </p:txBody>
      </p:sp>
      <p:sp>
        <p:nvSpPr>
          <p:cNvPr id="255" name="Google Shape;255;p22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0" y="3663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Planification des livraisons (Jira)</a:t>
            </a:r>
            <a:endParaRPr b="1" u="sng"/>
          </a:p>
        </p:txBody>
      </p:sp>
      <p:sp>
        <p:nvSpPr>
          <p:cNvPr id="261" name="Google Shape;261;p23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/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7050"/>
            <a:ext cx="8839200" cy="18493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/>
          <p:nvPr/>
        </p:nvSpPr>
        <p:spPr>
          <a:xfrm>
            <a:off x="152400" y="2517875"/>
            <a:ext cx="6593100" cy="2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Diagramme de cas d’utilisation</a:t>
            </a:r>
            <a:endParaRPr b="1" u="sng"/>
          </a:p>
        </p:txBody>
      </p:sp>
      <p:sp>
        <p:nvSpPr>
          <p:cNvPr id="269" name="Google Shape;269;p24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/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012" y="1096575"/>
            <a:ext cx="6401975" cy="37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Présentation personnelle</a:t>
            </a:r>
            <a:endParaRPr b="1" u="sng"/>
          </a:p>
        </p:txBody>
      </p:sp>
      <p:sp>
        <p:nvSpPr>
          <p:cNvPr id="276" name="Google Shape;276;p25"/>
          <p:cNvSpPr txBox="1"/>
          <p:nvPr/>
        </p:nvSpPr>
        <p:spPr>
          <a:xfrm>
            <a:off x="1045000" y="1402800"/>
            <a:ext cx="787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fonctionnalités 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1312800" y="1913238"/>
            <a:ext cx="7876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Créer une partie entre deux équipes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Paramétrer une partie (nombre de paniers, nombre de manches et temps pour tirer)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Lancer une partie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Gérer une partie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3750375" y="2872225"/>
            <a:ext cx="149400" cy="492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3997425" y="2861125"/>
            <a:ext cx="36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dialoguer avec les modules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Paramètres d’une partie</a:t>
            </a:r>
            <a:endParaRPr b="1" u="sng"/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3">
            <a:alphaModFix/>
          </a:blip>
          <a:srcRect b="0" l="42772" r="28823" t="0"/>
          <a:stretch/>
        </p:blipFill>
        <p:spPr>
          <a:xfrm>
            <a:off x="1822791" y="2699634"/>
            <a:ext cx="709014" cy="21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029" y="2699634"/>
            <a:ext cx="2496186" cy="21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3236090" y="3546567"/>
            <a:ext cx="884700" cy="4452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791" y="2451100"/>
            <a:ext cx="363105" cy="24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897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23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931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38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745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653" y="2451100"/>
            <a:ext cx="420754" cy="24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06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313" y="2451100"/>
            <a:ext cx="345902" cy="24853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6"/>
          <p:cNvSpPr txBox="1"/>
          <p:nvPr/>
        </p:nvSpPr>
        <p:spPr>
          <a:xfrm>
            <a:off x="908700" y="1307838"/>
            <a:ext cx="787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Saisir le nom des équipes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Configurer le temps entre chaque tir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Choisir le nombre de paniers actifs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Effectuer des rencontres (partie en plusieurs manches gagnantes)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-12" y="403000"/>
            <a:ext cx="914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IHM (tablette)</a:t>
            </a:r>
            <a:endParaRPr b="1" u="sng"/>
          </a:p>
        </p:txBody>
      </p:sp>
      <p:sp>
        <p:nvSpPr>
          <p:cNvPr id="305" name="Google Shape;305;p27"/>
          <p:cNvSpPr txBox="1"/>
          <p:nvPr/>
        </p:nvSpPr>
        <p:spPr>
          <a:xfrm>
            <a:off x="226225" y="3451525"/>
            <a:ext cx="174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 permettant d’accéder aux paramètres de la partie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50" y="1049500"/>
            <a:ext cx="2841900" cy="378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7"/>
          <p:cNvCxnSpPr/>
          <p:nvPr/>
        </p:nvCxnSpPr>
        <p:spPr>
          <a:xfrm>
            <a:off x="2037575" y="4497000"/>
            <a:ext cx="21138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/>
        </p:nvSpPr>
        <p:spPr>
          <a:xfrm>
            <a:off x="213475" y="1748775"/>
            <a:ext cx="18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Saisie de l’équipe 1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6912263" y="1748775"/>
            <a:ext cx="18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aisie de l’équipe 2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7133538" y="2496750"/>
            <a:ext cx="18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Configuration du temps (max 45s)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6980963" y="3110000"/>
            <a:ext cx="2097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hoix du nombre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manches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(1 à 10)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661600" y="2637875"/>
            <a:ext cx="186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Choix du nombre de paniers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(2 à 7)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213463" y="4155250"/>
            <a:ext cx="2097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 permettant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démarrer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partie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0" name="Google Shape;320;p28"/>
          <p:cNvCxnSpPr>
            <a:stCxn id="316" idx="1"/>
          </p:cNvCxnSpPr>
          <p:nvPr/>
        </p:nvCxnSpPr>
        <p:spPr>
          <a:xfrm rot="10800000">
            <a:off x="6455963" y="3548600"/>
            <a:ext cx="52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00" y="86092"/>
            <a:ext cx="3793064" cy="5057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8"/>
          <p:cNvCxnSpPr>
            <a:stCxn id="313" idx="3"/>
          </p:cNvCxnSpPr>
          <p:nvPr/>
        </p:nvCxnSpPr>
        <p:spPr>
          <a:xfrm>
            <a:off x="2076175" y="1956525"/>
            <a:ext cx="1136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8"/>
          <p:cNvCxnSpPr>
            <a:stCxn id="314" idx="1"/>
          </p:cNvCxnSpPr>
          <p:nvPr/>
        </p:nvCxnSpPr>
        <p:spPr>
          <a:xfrm flipH="1">
            <a:off x="5702963" y="1956525"/>
            <a:ext cx="1209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8"/>
          <p:cNvCxnSpPr/>
          <p:nvPr/>
        </p:nvCxnSpPr>
        <p:spPr>
          <a:xfrm rot="10800000">
            <a:off x="5746463" y="2855675"/>
            <a:ext cx="1234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8"/>
          <p:cNvCxnSpPr>
            <a:stCxn id="317" idx="3"/>
          </p:cNvCxnSpPr>
          <p:nvPr/>
        </p:nvCxnSpPr>
        <p:spPr>
          <a:xfrm>
            <a:off x="2524300" y="3076475"/>
            <a:ext cx="2130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28"/>
          <p:cNvCxnSpPr/>
          <p:nvPr/>
        </p:nvCxnSpPr>
        <p:spPr>
          <a:xfrm flipH="1" rot="10800000">
            <a:off x="2311063" y="4588300"/>
            <a:ext cx="18222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/>
        </p:nvSpPr>
        <p:spPr>
          <a:xfrm>
            <a:off x="8597650" y="4478750"/>
            <a:ext cx="6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86" y="40788"/>
            <a:ext cx="3796451" cy="50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9"/>
          <p:cNvSpPr txBox="1"/>
          <p:nvPr/>
        </p:nvSpPr>
        <p:spPr>
          <a:xfrm>
            <a:off x="7179313" y="1720075"/>
            <a:ext cx="18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Déroulement du temps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9"/>
          <p:cNvSpPr txBox="1"/>
          <p:nvPr/>
        </p:nvSpPr>
        <p:spPr>
          <a:xfrm>
            <a:off x="568300" y="1185450"/>
            <a:ext cx="18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L’équipe 1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7179313" y="1232900"/>
            <a:ext cx="186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L’équipe 2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7" name="Google Shape;337;p29"/>
          <p:cNvCxnSpPr>
            <a:stCxn id="335" idx="3"/>
          </p:cNvCxnSpPr>
          <p:nvPr/>
        </p:nvCxnSpPr>
        <p:spPr>
          <a:xfrm flipH="1" rot="10800000">
            <a:off x="2431000" y="1389000"/>
            <a:ext cx="10413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9"/>
          <p:cNvCxnSpPr>
            <a:stCxn id="336" idx="1"/>
          </p:cNvCxnSpPr>
          <p:nvPr/>
        </p:nvCxnSpPr>
        <p:spPr>
          <a:xfrm rot="10800000">
            <a:off x="5776813" y="1434650"/>
            <a:ext cx="1402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9"/>
          <p:cNvCxnSpPr>
            <a:stCxn id="334" idx="1"/>
          </p:cNvCxnSpPr>
          <p:nvPr/>
        </p:nvCxnSpPr>
        <p:spPr>
          <a:xfrm rot="10800000">
            <a:off x="6265213" y="1816225"/>
            <a:ext cx="914100" cy="2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9"/>
          <p:cNvSpPr txBox="1"/>
          <p:nvPr/>
        </p:nvSpPr>
        <p:spPr>
          <a:xfrm>
            <a:off x="110175" y="3454000"/>
            <a:ext cx="219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Boutons permettant de se connecter/déconnecter aux modules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1" name="Google Shape;341;p29"/>
          <p:cNvCxnSpPr>
            <a:stCxn id="340" idx="3"/>
            <a:endCxn id="342" idx="1"/>
          </p:cNvCxnSpPr>
          <p:nvPr/>
        </p:nvCxnSpPr>
        <p:spPr>
          <a:xfrm flipH="1" rot="10800000">
            <a:off x="2304675" y="3298300"/>
            <a:ext cx="404400" cy="7098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9"/>
          <p:cNvSpPr txBox="1"/>
          <p:nvPr/>
        </p:nvSpPr>
        <p:spPr>
          <a:xfrm>
            <a:off x="2709125" y="3098300"/>
            <a:ext cx="6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2709125" y="3693325"/>
            <a:ext cx="6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2709125" y="4288350"/>
            <a:ext cx="6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29"/>
          <p:cNvCxnSpPr>
            <a:stCxn id="340" idx="3"/>
            <a:endCxn id="343" idx="1"/>
          </p:cNvCxnSpPr>
          <p:nvPr/>
        </p:nvCxnSpPr>
        <p:spPr>
          <a:xfrm flipH="1" rot="10800000">
            <a:off x="2304675" y="3893500"/>
            <a:ext cx="404400" cy="114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9"/>
          <p:cNvCxnSpPr>
            <a:stCxn id="340" idx="3"/>
            <a:endCxn id="344" idx="1"/>
          </p:cNvCxnSpPr>
          <p:nvPr/>
        </p:nvCxnSpPr>
        <p:spPr>
          <a:xfrm>
            <a:off x="2304675" y="4008100"/>
            <a:ext cx="404400" cy="4803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29"/>
          <p:cNvSpPr txBox="1"/>
          <p:nvPr/>
        </p:nvSpPr>
        <p:spPr>
          <a:xfrm>
            <a:off x="7129438" y="3765325"/>
            <a:ext cx="2097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 permettant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d’arrêter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partie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8" name="Google Shape;348;p29"/>
          <p:cNvCxnSpPr>
            <a:stCxn id="347" idx="1"/>
          </p:cNvCxnSpPr>
          <p:nvPr/>
        </p:nvCxnSpPr>
        <p:spPr>
          <a:xfrm flipH="1">
            <a:off x="5158738" y="4203925"/>
            <a:ext cx="1970700" cy="5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29"/>
          <p:cNvSpPr txBox="1"/>
          <p:nvPr/>
        </p:nvSpPr>
        <p:spPr>
          <a:xfrm>
            <a:off x="339363" y="1966850"/>
            <a:ext cx="18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Nombre de paniers inscrits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" name="Google Shape;350;p29"/>
          <p:cNvCxnSpPr>
            <a:stCxn id="349" idx="3"/>
          </p:cNvCxnSpPr>
          <p:nvPr/>
        </p:nvCxnSpPr>
        <p:spPr>
          <a:xfrm>
            <a:off x="2202063" y="2290100"/>
            <a:ext cx="154500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29"/>
          <p:cNvCxnSpPr>
            <a:stCxn id="349" idx="3"/>
          </p:cNvCxnSpPr>
          <p:nvPr/>
        </p:nvCxnSpPr>
        <p:spPr>
          <a:xfrm>
            <a:off x="2202063" y="2290100"/>
            <a:ext cx="3010200" cy="1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9"/>
          <p:cNvSpPr txBox="1"/>
          <p:nvPr/>
        </p:nvSpPr>
        <p:spPr>
          <a:xfrm>
            <a:off x="6944413" y="2696575"/>
            <a:ext cx="20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Numéro de panier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7061863" y="3176200"/>
            <a:ext cx="20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Couleur de l’équipe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29"/>
          <p:cNvCxnSpPr>
            <a:stCxn id="352" idx="1"/>
          </p:cNvCxnSpPr>
          <p:nvPr/>
        </p:nvCxnSpPr>
        <p:spPr>
          <a:xfrm flipH="1">
            <a:off x="5303713" y="2904325"/>
            <a:ext cx="1640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>
            <a:stCxn id="353" idx="1"/>
          </p:cNvCxnSpPr>
          <p:nvPr/>
        </p:nvCxnSpPr>
        <p:spPr>
          <a:xfrm flipH="1">
            <a:off x="5105263" y="3383950"/>
            <a:ext cx="1956600" cy="4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3388300" y="2235975"/>
            <a:ext cx="2350500" cy="75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 txBox="1"/>
          <p:nvPr/>
        </p:nvSpPr>
        <p:spPr>
          <a:xfrm>
            <a:off x="137375" y="2198025"/>
            <a:ext cx="2022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Boîte de dialogue permettant de lancer la prochaine manche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p30"/>
          <p:cNvCxnSpPr>
            <a:stCxn id="362" idx="3"/>
            <a:endCxn id="361" idx="1"/>
          </p:cNvCxnSpPr>
          <p:nvPr/>
        </p:nvCxnSpPr>
        <p:spPr>
          <a:xfrm flipH="1" rot="10800000">
            <a:off x="2159675" y="2613825"/>
            <a:ext cx="12285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30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endParaRPr/>
          </a:p>
        </p:txBody>
      </p:sp>
      <p:pic>
        <p:nvPicPr>
          <p:cNvPr id="370" name="Google Shape;3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1"/>
          <p:cNvSpPr txBox="1"/>
          <p:nvPr/>
        </p:nvSpPr>
        <p:spPr>
          <a:xfrm>
            <a:off x="6730800" y="3070800"/>
            <a:ext cx="224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vainqueur de la partie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2" name="Google Shape;372;p31"/>
          <p:cNvCxnSpPr>
            <a:stCxn id="371" idx="1"/>
          </p:cNvCxnSpPr>
          <p:nvPr/>
        </p:nvCxnSpPr>
        <p:spPr>
          <a:xfrm flipH="1">
            <a:off x="5425800" y="3278550"/>
            <a:ext cx="1305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1"/>
          <p:cNvSpPr txBox="1"/>
          <p:nvPr/>
        </p:nvSpPr>
        <p:spPr>
          <a:xfrm>
            <a:off x="160025" y="3900375"/>
            <a:ext cx="2144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 permettant de recommencer une partie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4" name="Google Shape;374;p31"/>
          <p:cNvCxnSpPr>
            <a:stCxn id="373" idx="3"/>
          </p:cNvCxnSpPr>
          <p:nvPr/>
        </p:nvCxnSpPr>
        <p:spPr>
          <a:xfrm flipH="1" rot="10800000">
            <a:off x="2304425" y="4337775"/>
            <a:ext cx="5649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1"/>
          <p:cNvSpPr txBox="1"/>
          <p:nvPr/>
        </p:nvSpPr>
        <p:spPr>
          <a:xfrm>
            <a:off x="6631575" y="3898875"/>
            <a:ext cx="259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Bouton permettant de retourner au menu principal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6" name="Google Shape;376;p31"/>
          <p:cNvCxnSpPr>
            <a:stCxn id="375" idx="1"/>
          </p:cNvCxnSpPr>
          <p:nvPr/>
        </p:nvCxnSpPr>
        <p:spPr>
          <a:xfrm rot="10800000">
            <a:off x="6288075" y="4220325"/>
            <a:ext cx="3435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SOMMAIRE</a:t>
            </a:r>
            <a:endParaRPr b="1" u="sng"/>
          </a:p>
        </p:txBody>
      </p:sp>
      <p:sp>
        <p:nvSpPr>
          <p:cNvPr id="146" name="Google Shape;146;p14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895775" y="1307850"/>
            <a:ext cx="4211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I/ Le projet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Présentation du projet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Synoptique du système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Cahier des charges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Répartition des tâches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Ressources de développement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Planification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Diagramme de cas d’utilisation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4798275" y="1307850"/>
            <a:ext cx="4211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II/ Présentation personnelle du projet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Fonctionnalités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IHM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Diagramme de classes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Diagramme de séquence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Récupération des paramètres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Spécifications techniques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Protocole de communication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AutoNum type="arabicPeriod"/>
            </a:pPr>
            <a:r>
              <a:rPr lang="fr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Tests de validation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Diagramme de classes</a:t>
            </a:r>
            <a:endParaRPr/>
          </a:p>
        </p:txBody>
      </p:sp>
      <p:sp>
        <p:nvSpPr>
          <p:cNvPr id="382" name="Google Shape;382;p32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/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87" y="938750"/>
            <a:ext cx="6685226" cy="41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Diagramme de classes (activités)</a:t>
            </a:r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63" y="938750"/>
            <a:ext cx="5654183" cy="389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25" y="1662100"/>
            <a:ext cx="35433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575" y="1662113"/>
            <a:ext cx="3543300" cy="1797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389" y="-10712"/>
            <a:ext cx="15332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4875" y="1662100"/>
            <a:ext cx="2787260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4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c</a:t>
            </a: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lasses </a:t>
            </a:r>
            <a:r>
              <a:rPr b="1" lang="fr" sz="2400" u="sng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Partie</a:t>
            </a: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b="1" lang="fr" sz="2400" u="sng">
                <a:solidFill>
                  <a:srgbClr val="EA9999"/>
                </a:solidFill>
                <a:latin typeface="Montserrat"/>
                <a:ea typeface="Montserrat"/>
                <a:cs typeface="Montserrat"/>
                <a:sym typeface="Montserrat"/>
              </a:rPr>
              <a:t>Equipe</a:t>
            </a:r>
            <a:endParaRPr>
              <a:solidFill>
                <a:srgbClr val="EA9999"/>
              </a:solidFill>
            </a:endParaRPr>
          </a:p>
        </p:txBody>
      </p:sp>
      <p:pic>
        <p:nvPicPr>
          <p:cNvPr id="400" name="Google Shape;4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300" y="1221025"/>
            <a:ext cx="3364401" cy="37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000" y="1221025"/>
            <a:ext cx="3364400" cy="289204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22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classe CommunicationBluetooth</a:t>
            </a:r>
            <a:endParaRPr/>
          </a:p>
        </p:txBody>
      </p: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788" y="938750"/>
            <a:ext cx="4092437" cy="389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relations entre les classes</a:t>
            </a:r>
            <a:endParaRPr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1" y="938750"/>
            <a:ext cx="4607801" cy="41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25" y="40725"/>
            <a:ext cx="4651950" cy="506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/>
          <p:nvPr/>
        </p:nvSpPr>
        <p:spPr>
          <a:xfrm>
            <a:off x="2289400" y="4380375"/>
            <a:ext cx="1205700" cy="66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99" y="1006400"/>
            <a:ext cx="7019401" cy="40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 txBox="1"/>
          <p:nvPr/>
        </p:nvSpPr>
        <p:spPr>
          <a:xfrm>
            <a:off x="1" y="384650"/>
            <a:ext cx="907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Créer une partie</a:t>
            </a:r>
            <a:endParaRPr/>
          </a:p>
        </p:txBody>
      </p:sp>
      <p:sp>
        <p:nvSpPr>
          <p:cNvPr id="430" name="Google Shape;430;p38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26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type="title"/>
          </p:nvPr>
        </p:nvSpPr>
        <p:spPr>
          <a:xfrm>
            <a:off x="0" y="3862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Récupération des paramètres</a:t>
            </a:r>
            <a:endParaRPr b="1" u="sng"/>
          </a:p>
        </p:txBody>
      </p:sp>
      <p:pic>
        <p:nvPicPr>
          <p:cNvPr id="436" name="Google Shape;4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3892400"/>
            <a:ext cx="79057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27</a:t>
            </a:r>
            <a:endParaRPr/>
          </a:p>
        </p:txBody>
      </p:sp>
      <p:pic>
        <p:nvPicPr>
          <p:cNvPr id="438" name="Google Shape;4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800" y="1048550"/>
            <a:ext cx="6112401" cy="27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Google Shape;443;p40"/>
          <p:cNvGraphicFramePr/>
          <p:nvPr/>
        </p:nvGraphicFramePr>
        <p:xfrm>
          <a:off x="2219588" y="105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{B1512571-B098-405A-B64C-538AD2639BF9}</a:tableStyleId>
              </a:tblPr>
              <a:tblGrid>
                <a:gridCol w="2413000"/>
                <a:gridCol w="2291825"/>
              </a:tblGrid>
              <a:tr h="100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Communication EC/IR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Bluetooth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v4.2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distance </a:t>
                      </a: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≈ 25m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Fréquence 2,4 GHz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89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Développement application (tablette)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Java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Android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4" name="Google Shape;444;p40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Spécifications</a:t>
            </a:r>
            <a:r>
              <a:rPr b="1" lang="fr" u="sng"/>
              <a:t> techniques</a:t>
            </a:r>
            <a:endParaRPr b="1" u="sng"/>
          </a:p>
        </p:txBody>
      </p:sp>
      <p:pic>
        <p:nvPicPr>
          <p:cNvPr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512" y="1130275"/>
            <a:ext cx="448476" cy="68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882" y="2088949"/>
            <a:ext cx="275750" cy="50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178" y="3052125"/>
            <a:ext cx="3975650" cy="18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0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28</a:t>
            </a:r>
            <a:endParaRPr/>
          </a:p>
        </p:txBody>
      </p:sp>
      <p:pic>
        <p:nvPicPr>
          <p:cNvPr id="449" name="Google Shape;44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888" y="2617641"/>
            <a:ext cx="275750" cy="3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Protocole de communication</a:t>
            </a:r>
            <a:endParaRPr b="1" u="sng"/>
          </a:p>
        </p:txBody>
      </p:sp>
      <p:sp>
        <p:nvSpPr>
          <p:cNvPr id="455" name="Google Shape;455;p41"/>
          <p:cNvSpPr txBox="1"/>
          <p:nvPr/>
        </p:nvSpPr>
        <p:spPr>
          <a:xfrm>
            <a:off x="2619036" y="2037550"/>
            <a:ext cx="460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$BASKET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{TYPE}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{DONNEES}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b="1" sz="15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6" name="Google Shape;456;p41"/>
          <p:cNvSpPr txBox="1"/>
          <p:nvPr/>
        </p:nvSpPr>
        <p:spPr>
          <a:xfrm>
            <a:off x="1764325" y="2037562"/>
            <a:ext cx="191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 général  →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1025900" y="1307850"/>
            <a:ext cx="30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Protocole orienté caractères (ASCII) 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8" name="Google Shape;458;p41"/>
          <p:cNvCxnSpPr/>
          <p:nvPr/>
        </p:nvCxnSpPr>
        <p:spPr>
          <a:xfrm rot="10800000">
            <a:off x="3869029" y="2403936"/>
            <a:ext cx="180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41"/>
          <p:cNvCxnSpPr/>
          <p:nvPr/>
        </p:nvCxnSpPr>
        <p:spPr>
          <a:xfrm rot="10800000">
            <a:off x="6730027" y="2468237"/>
            <a:ext cx="75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41"/>
          <p:cNvCxnSpPr>
            <a:stCxn id="461" idx="0"/>
          </p:cNvCxnSpPr>
          <p:nvPr/>
        </p:nvCxnSpPr>
        <p:spPr>
          <a:xfrm rot="10800000">
            <a:off x="5166350" y="2396204"/>
            <a:ext cx="171600" cy="8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41"/>
          <p:cNvSpPr txBox="1"/>
          <p:nvPr/>
        </p:nvSpPr>
        <p:spPr>
          <a:xfrm>
            <a:off x="2873682" y="2971867"/>
            <a:ext cx="1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Délimiteur Début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6069536" y="2971867"/>
            <a:ext cx="15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Délimiteur Fin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41"/>
          <p:cNvCxnSpPr>
            <a:stCxn id="461" idx="0"/>
          </p:cNvCxnSpPr>
          <p:nvPr/>
        </p:nvCxnSpPr>
        <p:spPr>
          <a:xfrm rot="10800000">
            <a:off x="4388150" y="2419004"/>
            <a:ext cx="949800" cy="8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41"/>
          <p:cNvCxnSpPr>
            <a:stCxn id="461" idx="0"/>
          </p:cNvCxnSpPr>
          <p:nvPr/>
        </p:nvCxnSpPr>
        <p:spPr>
          <a:xfrm flipH="1" rot="10800000">
            <a:off x="5337950" y="2419004"/>
            <a:ext cx="919800" cy="8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1"/>
          <p:cNvSpPr txBox="1"/>
          <p:nvPr/>
        </p:nvSpPr>
        <p:spPr>
          <a:xfrm>
            <a:off x="4410050" y="3225104"/>
            <a:ext cx="18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Délimiteur Champs</a:t>
            </a:r>
            <a:endParaRPr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29</a:t>
            </a:r>
            <a:endParaRPr/>
          </a:p>
        </p:txBody>
      </p:sp>
      <p:pic>
        <p:nvPicPr>
          <p:cNvPr id="467" name="Google Shape;4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7850"/>
            <a:ext cx="2204369" cy="23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BASKET GAME</a:t>
            </a:r>
            <a:endParaRPr b="1" u="sng"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1195975" y="1216025"/>
            <a:ext cx="67959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Entraînement ludique de basketball</a:t>
            </a:r>
            <a:endParaRPr sz="1800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25" y="2263103"/>
            <a:ext cx="3182148" cy="212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4901850" y="4392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Puissance 4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725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393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127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966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634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538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6207" y="1917450"/>
            <a:ext cx="475668" cy="3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 rotWithShape="1">
          <a:blip r:embed="rId5">
            <a:alphaModFix/>
          </a:blip>
          <a:srcRect b="4516" l="30497" r="0" t="0"/>
          <a:stretch/>
        </p:blipFill>
        <p:spPr>
          <a:xfrm>
            <a:off x="1576975" y="1917450"/>
            <a:ext cx="2097769" cy="2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1576975" y="4392400"/>
            <a:ext cx="209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Paniers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2" name="Google Shape;472;p42"/>
          <p:cNvGraphicFramePr/>
          <p:nvPr/>
        </p:nvGraphicFramePr>
        <p:xfrm>
          <a:off x="1620263" y="21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{B1512571-B098-405A-B64C-538AD2639BF9}</a:tableStyleId>
              </a:tblPr>
              <a:tblGrid>
                <a:gridCol w="1371575"/>
                <a:gridCol w="45319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accent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endParaRPr b="1">
                        <a:solidFill>
                          <a:schemeClr val="accent6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0000FF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DONNEES</a:t>
                      </a:r>
                      <a:endParaRPr b="1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1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SEANCE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NOM_EQUIPE1;NOM_EQUIPE2;TEMPS;PANIERS;MANCHES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START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NUMERO_MANCHE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TIR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COULEUR;</a:t>
                      </a: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NUMERO_PANIER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STOP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NUMERO_MANCHE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FIN</a:t>
                      </a:r>
                      <a:endParaRPr b="1" sz="12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COULEUR;NUMERO_MANCHE</a:t>
                      </a:r>
                      <a:endParaRPr b="1" sz="1300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73" name="Google Shape;473;p42"/>
          <p:cNvSpPr txBox="1"/>
          <p:nvPr>
            <p:ph type="title"/>
          </p:nvPr>
        </p:nvSpPr>
        <p:spPr>
          <a:xfrm>
            <a:off x="0" y="3937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Les différents types de trames</a:t>
            </a:r>
            <a:endParaRPr b="1" u="sng"/>
          </a:p>
        </p:txBody>
      </p:sp>
      <p:sp>
        <p:nvSpPr>
          <p:cNvPr id="474" name="Google Shape;474;p42"/>
          <p:cNvSpPr txBox="1"/>
          <p:nvPr/>
        </p:nvSpPr>
        <p:spPr>
          <a:xfrm>
            <a:off x="2268773" y="1457075"/>
            <a:ext cx="460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$BASKET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{TYPE}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{DONNEES}</a:t>
            </a:r>
            <a:r>
              <a:rPr b="1" lang="fr" sz="1500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5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b="1" sz="15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/>
          <p:nvPr/>
        </p:nvSpPr>
        <p:spPr>
          <a:xfrm>
            <a:off x="1118838" y="565150"/>
            <a:ext cx="6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$BASKET;</a:t>
            </a:r>
            <a:r>
              <a:rPr b="1" lang="fr" sz="1200" u="sng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SEANCE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;NOM_EQUIPE1;NOM_EQUIPE2;TEMPS;PANIERS;MANCHES;\r\n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1243925"/>
            <a:ext cx="18314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 rotWithShape="1">
          <a:blip r:embed="rId4">
            <a:alphaModFix/>
          </a:blip>
          <a:srcRect b="0" l="-6120" r="6120" t="0"/>
          <a:stretch/>
        </p:blipFill>
        <p:spPr>
          <a:xfrm>
            <a:off x="1388600" y="934450"/>
            <a:ext cx="1561025" cy="1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 rotWithShape="1">
          <a:blip r:embed="rId5">
            <a:alphaModFix/>
          </a:blip>
          <a:srcRect b="3690" l="0" r="0" t="3579"/>
          <a:stretch/>
        </p:blipFill>
        <p:spPr>
          <a:xfrm>
            <a:off x="6236425" y="1298913"/>
            <a:ext cx="2475450" cy="17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089" y="1438013"/>
            <a:ext cx="1831485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3"/>
          <p:cNvPicPr preferRelativeResize="0"/>
          <p:nvPr/>
        </p:nvPicPr>
        <p:blipFill rotWithShape="1">
          <a:blip r:embed="rId7">
            <a:alphaModFix/>
          </a:blip>
          <a:srcRect b="18488" l="10137" r="11097" t="11849"/>
          <a:stretch/>
        </p:blipFill>
        <p:spPr>
          <a:xfrm rot="5400000">
            <a:off x="3600888" y="3321837"/>
            <a:ext cx="1942200" cy="13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3"/>
          <p:cNvSpPr/>
          <p:nvPr/>
        </p:nvSpPr>
        <p:spPr>
          <a:xfrm rot="1817308">
            <a:off x="30800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4850" y="3718923"/>
            <a:ext cx="314286" cy="47937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/>
          <p:nvPr/>
        </p:nvSpPr>
        <p:spPr>
          <a:xfrm flipH="1" rot="-1817308">
            <a:off x="53422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1662" y="1243925"/>
            <a:ext cx="1182725" cy="1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/>
          <p:nvPr/>
        </p:nvSpPr>
        <p:spPr>
          <a:xfrm rot="-5400000">
            <a:off x="4384325" y="2349666"/>
            <a:ext cx="426300" cy="61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3"/>
          <p:cNvSpPr txBox="1"/>
          <p:nvPr/>
        </p:nvSpPr>
        <p:spPr>
          <a:xfrm>
            <a:off x="0" y="4010700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NOM_EQUIPE1 : </a:t>
            </a:r>
            <a:r>
              <a:rPr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Rouge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 défaut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NOM_EQUIPE2 : </a:t>
            </a:r>
            <a:r>
              <a:rPr lang="fr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Jaune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 défaut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TEMPS : 45 secondes maximum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PANIERS : 2 à 7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MANCHES : 1 à 10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/>
        </p:nvSpPr>
        <p:spPr>
          <a:xfrm>
            <a:off x="1118850" y="320950"/>
            <a:ext cx="6906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$BASKET;</a:t>
            </a:r>
            <a:r>
              <a:rPr b="1" lang="fr" sz="12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START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;NUMERO_MANCHE;\r\n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$BASKET;</a:t>
            </a:r>
            <a:r>
              <a:rPr b="1" lang="fr" sz="1200" u="sng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STOP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;NUMERO_MANCHE;\r\n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8" name="Google Shape;4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1243925"/>
            <a:ext cx="18314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4"/>
          <p:cNvPicPr preferRelativeResize="0"/>
          <p:nvPr/>
        </p:nvPicPr>
        <p:blipFill rotWithShape="1">
          <a:blip r:embed="rId4">
            <a:alphaModFix/>
          </a:blip>
          <a:srcRect b="0" l="-6120" r="6120" t="0"/>
          <a:stretch/>
        </p:blipFill>
        <p:spPr>
          <a:xfrm>
            <a:off x="1388600" y="934450"/>
            <a:ext cx="1561025" cy="1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 rotWithShape="1">
          <a:blip r:embed="rId5">
            <a:alphaModFix/>
          </a:blip>
          <a:srcRect b="3690" l="0" r="0" t="3579"/>
          <a:stretch/>
        </p:blipFill>
        <p:spPr>
          <a:xfrm>
            <a:off x="6236425" y="1298913"/>
            <a:ext cx="2475450" cy="17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089" y="1438013"/>
            <a:ext cx="1831485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4"/>
          <p:cNvPicPr preferRelativeResize="0"/>
          <p:nvPr/>
        </p:nvPicPr>
        <p:blipFill rotWithShape="1">
          <a:blip r:embed="rId7">
            <a:alphaModFix/>
          </a:blip>
          <a:srcRect b="18488" l="10137" r="11097" t="11849"/>
          <a:stretch/>
        </p:blipFill>
        <p:spPr>
          <a:xfrm rot="5400000">
            <a:off x="3600888" y="3321837"/>
            <a:ext cx="1942200" cy="13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4"/>
          <p:cNvSpPr/>
          <p:nvPr/>
        </p:nvSpPr>
        <p:spPr>
          <a:xfrm rot="1817308">
            <a:off x="30800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4850" y="3718923"/>
            <a:ext cx="314286" cy="47937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/>
          <p:nvPr/>
        </p:nvSpPr>
        <p:spPr>
          <a:xfrm flipH="1" rot="-1817308">
            <a:off x="53422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01662" y="1243925"/>
            <a:ext cx="1182725" cy="1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/>
          <p:nvPr/>
        </p:nvSpPr>
        <p:spPr>
          <a:xfrm rot="-5400000">
            <a:off x="4384325" y="2349666"/>
            <a:ext cx="426300" cy="61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4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/>
        </p:nvSpPr>
        <p:spPr>
          <a:xfrm>
            <a:off x="1118838" y="565150"/>
            <a:ext cx="6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$BASKET;</a:t>
            </a:r>
            <a:r>
              <a:rPr b="1" lang="fr" sz="1200" u="sng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TIR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;COULEUR;NUMERO_PANIER;\r\n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4" name="Google Shape;5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25" y="2343712"/>
            <a:ext cx="18314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5"/>
          <p:cNvPicPr preferRelativeResize="0"/>
          <p:nvPr/>
        </p:nvPicPr>
        <p:blipFill rotWithShape="1">
          <a:blip r:embed="rId4">
            <a:alphaModFix/>
          </a:blip>
          <a:srcRect b="0" l="-6120" r="6120" t="0"/>
          <a:stretch/>
        </p:blipFill>
        <p:spPr>
          <a:xfrm>
            <a:off x="884950" y="2034238"/>
            <a:ext cx="1561025" cy="1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5"/>
          <p:cNvPicPr preferRelativeResize="0"/>
          <p:nvPr/>
        </p:nvPicPr>
        <p:blipFill rotWithShape="1">
          <a:blip r:embed="rId5">
            <a:alphaModFix/>
          </a:blip>
          <a:srcRect b="3690" l="0" r="0" t="3579"/>
          <a:stretch/>
        </p:blipFill>
        <p:spPr>
          <a:xfrm>
            <a:off x="6411950" y="1298913"/>
            <a:ext cx="2475450" cy="17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1614" y="1438013"/>
            <a:ext cx="1831485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5"/>
          <p:cNvPicPr preferRelativeResize="0"/>
          <p:nvPr/>
        </p:nvPicPr>
        <p:blipFill rotWithShape="1">
          <a:blip r:embed="rId7">
            <a:alphaModFix/>
          </a:blip>
          <a:srcRect b="18488" l="10137" r="11097" t="11849"/>
          <a:stretch/>
        </p:blipFill>
        <p:spPr>
          <a:xfrm rot="5400000">
            <a:off x="3621913" y="2712137"/>
            <a:ext cx="1942200" cy="1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5875" y="3109223"/>
            <a:ext cx="314286" cy="47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11949" y="3323125"/>
            <a:ext cx="1182725" cy="1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5"/>
          <p:cNvSpPr/>
          <p:nvPr/>
        </p:nvSpPr>
        <p:spPr>
          <a:xfrm>
            <a:off x="2835175" y="3076413"/>
            <a:ext cx="698100" cy="61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"/>
          <p:cNvSpPr/>
          <p:nvPr/>
        </p:nvSpPr>
        <p:spPr>
          <a:xfrm rot="1022471">
            <a:off x="5412224" y="3412008"/>
            <a:ext cx="698153" cy="611515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5"/>
          <p:cNvSpPr/>
          <p:nvPr/>
        </p:nvSpPr>
        <p:spPr>
          <a:xfrm rot="-1649410">
            <a:off x="5412262" y="2343674"/>
            <a:ext cx="698013" cy="61146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5"/>
          <p:cNvSpPr txBox="1"/>
          <p:nvPr/>
        </p:nvSpPr>
        <p:spPr>
          <a:xfrm>
            <a:off x="738" y="4789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COULEUR : </a:t>
            </a:r>
            <a:r>
              <a:rPr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ROUGE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ou </a:t>
            </a:r>
            <a:r>
              <a:rPr lang="fr" sz="12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JAUNE</a:t>
            </a:r>
            <a:endParaRPr sz="15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/>
        </p:nvSpPr>
        <p:spPr>
          <a:xfrm>
            <a:off x="1118838" y="565150"/>
            <a:ext cx="690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$BASKET;</a:t>
            </a:r>
            <a:r>
              <a:rPr b="1" lang="fr" sz="1200" u="sng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</a:t>
            </a: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;COULEUR;NUMERO_MANCHE;\r\n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625" y="992087"/>
            <a:ext cx="18314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 rotWithShape="1">
          <a:blip r:embed="rId4">
            <a:alphaModFix/>
          </a:blip>
          <a:srcRect b="0" l="-6120" r="6120" t="0"/>
          <a:stretch/>
        </p:blipFill>
        <p:spPr>
          <a:xfrm>
            <a:off x="6615850" y="682613"/>
            <a:ext cx="1561025" cy="1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 rotWithShape="1">
          <a:blip r:embed="rId5">
            <a:alphaModFix/>
          </a:blip>
          <a:srcRect b="3690" l="0" r="0" t="3579"/>
          <a:stretch/>
        </p:blipFill>
        <p:spPr>
          <a:xfrm>
            <a:off x="215325" y="2269538"/>
            <a:ext cx="2475450" cy="17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989" y="2408638"/>
            <a:ext cx="1831485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6"/>
          <p:cNvPicPr preferRelativeResize="0"/>
          <p:nvPr/>
        </p:nvPicPr>
        <p:blipFill rotWithShape="1">
          <a:blip r:embed="rId7">
            <a:alphaModFix/>
          </a:blip>
          <a:srcRect b="18488" l="10137" r="11097" t="11849"/>
          <a:stretch/>
        </p:blipFill>
        <p:spPr>
          <a:xfrm rot="5400000">
            <a:off x="3690588" y="2460312"/>
            <a:ext cx="1942200" cy="13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4550" y="2857398"/>
            <a:ext cx="314286" cy="47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0624" y="3071300"/>
            <a:ext cx="1182725" cy="1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/>
          <p:nvPr/>
        </p:nvSpPr>
        <p:spPr>
          <a:xfrm>
            <a:off x="2903850" y="2824588"/>
            <a:ext cx="698100" cy="61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 rot="1022471">
            <a:off x="5480899" y="3160183"/>
            <a:ext cx="698153" cy="611515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 rot="-1649410">
            <a:off x="5480937" y="2091849"/>
            <a:ext cx="698013" cy="611466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>
            <a:off x="738" y="47895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COULEUR : ROUGE, JAUNE ou NUL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>
            <p:ph type="title"/>
          </p:nvPr>
        </p:nvSpPr>
        <p:spPr>
          <a:xfrm>
            <a:off x="0" y="3802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Tests de validation</a:t>
            </a:r>
            <a:endParaRPr b="1" u="sng"/>
          </a:p>
        </p:txBody>
      </p:sp>
      <p:graphicFrame>
        <p:nvGraphicFramePr>
          <p:cNvPr id="548" name="Google Shape;548;p4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{B1512571-B098-405A-B64C-538AD2639BF9}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u="sng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Cahier des charges</a:t>
                      </a:r>
                      <a:endParaRPr u="sng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u="sng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</a:t>
                      </a:r>
                      <a:endParaRPr u="sng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Paramétrer une partie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Récupérer les paramètres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Gérer le déroulement d’une partie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Dialoguer avec les modules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Affichage des points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Jouer une partie 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49" name="Google Shape;5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1962650"/>
            <a:ext cx="514975" cy="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2352288"/>
            <a:ext cx="514975" cy="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2747513"/>
            <a:ext cx="514975" cy="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35</a:t>
            </a:r>
            <a:endParaRPr/>
          </a:p>
        </p:txBody>
      </p:sp>
      <p:pic>
        <p:nvPicPr>
          <p:cNvPr id="553" name="Google Shape;5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3128512"/>
            <a:ext cx="514975" cy="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3559363"/>
            <a:ext cx="514975" cy="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00" y="3982038"/>
            <a:ext cx="514975" cy="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36</a:t>
            </a:r>
            <a:endParaRPr/>
          </a:p>
        </p:txBody>
      </p:sp>
      <p:sp>
        <p:nvSpPr>
          <p:cNvPr id="561" name="Google Shape;561;p48"/>
          <p:cNvSpPr txBox="1"/>
          <p:nvPr>
            <p:ph type="title"/>
          </p:nvPr>
        </p:nvSpPr>
        <p:spPr>
          <a:xfrm>
            <a:off x="0" y="3802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Améliorations possibles</a:t>
            </a:r>
            <a:endParaRPr b="1" u="sng"/>
          </a:p>
        </p:txBody>
      </p:sp>
      <p:sp>
        <p:nvSpPr>
          <p:cNvPr id="562" name="Google Shape;562;p48"/>
          <p:cNvSpPr txBox="1"/>
          <p:nvPr/>
        </p:nvSpPr>
        <p:spPr>
          <a:xfrm>
            <a:off x="1141025" y="1671288"/>
            <a:ext cx="7876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Pouvoir se reconnecter aux modules pendant une partie sans avoir à la recommencer (en mettant en pause la partie)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Historique de parties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➔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Ajouter modes de jeux (ex : course avec 2 paniers)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9"/>
          <p:cNvSpPr txBox="1"/>
          <p:nvPr/>
        </p:nvSpPr>
        <p:spPr>
          <a:xfrm>
            <a:off x="2443050" y="2017650"/>
            <a:ext cx="425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Je vous remercie de votre attention</a:t>
            </a:r>
            <a:endParaRPr sz="2000"/>
          </a:p>
        </p:txBody>
      </p:sp>
      <p:sp>
        <p:nvSpPr>
          <p:cNvPr id="568" name="Google Shape;568;p49"/>
          <p:cNvSpPr txBox="1"/>
          <p:nvPr/>
        </p:nvSpPr>
        <p:spPr>
          <a:xfrm>
            <a:off x="0" y="4612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GUILLAUMET Florent</a:t>
            </a:r>
            <a:endParaRPr/>
          </a:p>
        </p:txBody>
      </p:sp>
      <p:sp>
        <p:nvSpPr>
          <p:cNvPr id="569" name="Google Shape;569;p49"/>
          <p:cNvSpPr txBox="1"/>
          <p:nvPr/>
        </p:nvSpPr>
        <p:spPr>
          <a:xfrm>
            <a:off x="8514600" y="4497000"/>
            <a:ext cx="62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37</a:t>
            </a:r>
            <a:endParaRPr/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400" y="0"/>
            <a:ext cx="950600" cy="5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0" y="39110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Règles Puissance 4</a:t>
            </a:r>
            <a:endParaRPr b="1" u="sng"/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00" y="1460250"/>
            <a:ext cx="3947391" cy="33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299" y="429255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299" y="374640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299" y="316440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8299" y="262140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499" y="429255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299" y="429255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599" y="429255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500" y="3728475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299" y="3164400"/>
            <a:ext cx="59480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599" y="2621400"/>
            <a:ext cx="594800" cy="5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6"/>
          <p:cNvSpPr txBox="1"/>
          <p:nvPr/>
        </p:nvSpPr>
        <p:spPr>
          <a:xfrm>
            <a:off x="1651650" y="2307775"/>
            <a:ext cx="4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16"/>
          <p:cNvCxnSpPr/>
          <p:nvPr/>
        </p:nvCxnSpPr>
        <p:spPr>
          <a:xfrm flipH="1" rot="10800000">
            <a:off x="2911125" y="2850775"/>
            <a:ext cx="1689300" cy="172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6"/>
          <p:cNvCxnSpPr/>
          <p:nvPr/>
        </p:nvCxnSpPr>
        <p:spPr>
          <a:xfrm flipH="1" rot="10800000">
            <a:off x="2896050" y="2865800"/>
            <a:ext cx="15000" cy="171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6"/>
          <p:cNvCxnSpPr/>
          <p:nvPr/>
        </p:nvCxnSpPr>
        <p:spPr>
          <a:xfrm flipH="1" rot="10800000">
            <a:off x="2896050" y="4562650"/>
            <a:ext cx="1719600" cy="3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100" y="316440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475" y="316440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788" y="3728475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600" y="374640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300" y="429255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300" y="371055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750" y="4292550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3100" y="2600325"/>
            <a:ext cx="556850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300" y="3164388"/>
            <a:ext cx="556850" cy="5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0" y="36917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Synoptique du système</a:t>
            </a:r>
            <a:endParaRPr b="1" u="sng"/>
          </a:p>
        </p:txBody>
      </p:sp>
      <p:sp>
        <p:nvSpPr>
          <p:cNvPr id="202" name="Google Shape;202;p17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/>
          </a:p>
        </p:txBody>
      </p:sp>
      <p:pic>
        <p:nvPicPr>
          <p:cNvPr id="203" name="Google Shape;2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1243925"/>
            <a:ext cx="1831475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4">
            <a:alphaModFix/>
          </a:blip>
          <a:srcRect b="0" l="-6120" r="6120" t="0"/>
          <a:stretch/>
        </p:blipFill>
        <p:spPr>
          <a:xfrm>
            <a:off x="1388600" y="934450"/>
            <a:ext cx="1561025" cy="1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5">
            <a:alphaModFix/>
          </a:blip>
          <a:srcRect b="3690" l="0" r="0" t="3579"/>
          <a:stretch/>
        </p:blipFill>
        <p:spPr>
          <a:xfrm>
            <a:off x="6236425" y="1298913"/>
            <a:ext cx="2475450" cy="17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089" y="1438013"/>
            <a:ext cx="1831485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 rotWithShape="1">
          <a:blip r:embed="rId7">
            <a:alphaModFix/>
          </a:blip>
          <a:srcRect b="18488" l="10137" r="11097" t="11849"/>
          <a:stretch/>
        </p:blipFill>
        <p:spPr>
          <a:xfrm rot="5400000">
            <a:off x="3600888" y="3321837"/>
            <a:ext cx="1942200" cy="13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/>
          <p:nvPr/>
        </p:nvSpPr>
        <p:spPr>
          <a:xfrm rot="1817308">
            <a:off x="30800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4850" y="3718923"/>
            <a:ext cx="314286" cy="47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400" y="3264525"/>
            <a:ext cx="1287979" cy="1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/>
          <p:nvPr/>
        </p:nvSpPr>
        <p:spPr>
          <a:xfrm flipH="1" rot="-1817308">
            <a:off x="5342249" y="2804078"/>
            <a:ext cx="772672" cy="514942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1662" y="1243925"/>
            <a:ext cx="1182725" cy="10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/>
          <p:nvPr/>
        </p:nvSpPr>
        <p:spPr>
          <a:xfrm rot="-5400000">
            <a:off x="4384325" y="2349666"/>
            <a:ext cx="426300" cy="611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0" y="40020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u="sng"/>
              <a:t>R</a:t>
            </a:r>
            <a:r>
              <a:rPr b="1" lang="fr" u="sng"/>
              <a:t>épartition des tâches</a:t>
            </a:r>
            <a:endParaRPr b="1" u="sng"/>
          </a:p>
        </p:txBody>
      </p:sp>
      <p:sp>
        <p:nvSpPr>
          <p:cNvPr id="219" name="Google Shape;21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437925" y="1463550"/>
            <a:ext cx="618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EC :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Albertini Léandre :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Détection des ballons dans les paniers (Capteurs Infrarouge)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Cavagnolo Jason :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Informations de la partie (affichage Leds + produire des sons)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437925" y="3289225"/>
            <a:ext cx="6048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IR :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b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Guillaumet Florent :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b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Gestion de la partie (Tablette)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Chansard Nathanael :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i="1" lang="fr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Affichage informations de la partie (Télévision)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8"/>
          <p:cNvSpPr/>
          <p:nvPr/>
        </p:nvSpPr>
        <p:spPr>
          <a:xfrm>
            <a:off x="889575" y="3569150"/>
            <a:ext cx="3127500" cy="61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title"/>
          </p:nvPr>
        </p:nvSpPr>
        <p:spPr>
          <a:xfrm>
            <a:off x="0" y="3663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Ressources de développement</a:t>
            </a:r>
            <a:endParaRPr b="1" u="sng"/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75" y="1675059"/>
            <a:ext cx="1206700" cy="5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774" y="2919475"/>
            <a:ext cx="1206700" cy="1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5">
            <a:alphaModFix/>
          </a:blip>
          <a:srcRect b="0" l="0" r="61805" t="0"/>
          <a:stretch/>
        </p:blipFill>
        <p:spPr>
          <a:xfrm>
            <a:off x="6739475" y="1589025"/>
            <a:ext cx="1972399" cy="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9625" y="1520138"/>
            <a:ext cx="2584762" cy="8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4763" y="2919476"/>
            <a:ext cx="2208174" cy="12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129750" y="3813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Planification</a:t>
            </a:r>
            <a:r>
              <a:rPr b="1" lang="fr" u="sng"/>
              <a:t> des tâches</a:t>
            </a:r>
            <a:endParaRPr b="1" u="sng"/>
          </a:p>
        </p:txBody>
      </p:sp>
      <p:sp>
        <p:nvSpPr>
          <p:cNvPr id="240" name="Google Shape;240;p20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/>
          </a:p>
        </p:txBody>
      </p:sp>
      <p:graphicFrame>
        <p:nvGraphicFramePr>
          <p:cNvPr id="241" name="Google Shape;241;p20"/>
          <p:cNvGraphicFramePr/>
          <p:nvPr/>
        </p:nvGraphicFramePr>
        <p:xfrm>
          <a:off x="1377325" y="101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{483EC2A3-4AF0-43D6-A870-884F50F93F9E}</a:tableStyleId>
              </a:tblPr>
              <a:tblGrid>
                <a:gridCol w="2957675"/>
                <a:gridCol w="1526225"/>
                <a:gridCol w="19054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Description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Priorité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Itération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Prise en main de l’EDI et Java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Elevée</a:t>
                      </a:r>
                      <a:endParaRPr sz="12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Créer l’IHM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Elevée</a:t>
                      </a:r>
                      <a:endParaRPr sz="12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Paramétrer une partie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 sz="1200">
                        <a:solidFill>
                          <a:srgbClr val="FF99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Récupérer les paramètres et les afficher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 sz="1200">
                        <a:solidFill>
                          <a:srgbClr val="FF99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Jouer une partie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Elevée</a:t>
                      </a:r>
                      <a:endParaRPr sz="1200">
                        <a:solidFill>
                          <a:srgbClr val="FF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Dialoguer avec les modules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FF99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Moyenne</a:t>
                      </a:r>
                      <a:endParaRPr sz="1200">
                        <a:solidFill>
                          <a:srgbClr val="FF99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Afficher les points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</a:t>
                      </a:r>
                      <a:endParaRPr sz="1200">
                        <a:solidFill>
                          <a:srgbClr val="38761D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Indiquer l’équipe ayant marqué et le N° du panier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</a:t>
                      </a:r>
                      <a:endParaRPr sz="1200">
                        <a:solidFill>
                          <a:srgbClr val="38761D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Afficher le vainqueur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rgbClr val="38761D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Faible</a:t>
                      </a:r>
                      <a:endParaRPr sz="1200">
                        <a:solidFill>
                          <a:srgbClr val="38761D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50" y="1402525"/>
            <a:ext cx="73914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>
            <p:ph type="title"/>
          </p:nvPr>
        </p:nvSpPr>
        <p:spPr>
          <a:xfrm>
            <a:off x="129750" y="3813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Diagramme de </a:t>
            </a:r>
            <a:r>
              <a:rPr b="1" lang="fr" u="sng"/>
              <a:t>Gantt</a:t>
            </a:r>
            <a:r>
              <a:rPr b="1" lang="fr" u="sng"/>
              <a:t> (Beesbusy)</a:t>
            </a:r>
            <a:endParaRPr b="1" u="sng"/>
          </a:p>
        </p:txBody>
      </p:sp>
      <p:sp>
        <p:nvSpPr>
          <p:cNvPr id="248" name="Google Shape;248;p21"/>
          <p:cNvSpPr txBox="1"/>
          <p:nvPr/>
        </p:nvSpPr>
        <p:spPr>
          <a:xfrm>
            <a:off x="8711875" y="4478750"/>
            <a:ext cx="51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